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4"/>
  </p:notesMasterIdLst>
  <p:sldIdLst>
    <p:sldId id="265" r:id="rId5"/>
    <p:sldId id="266" r:id="rId6"/>
    <p:sldId id="293" r:id="rId7"/>
    <p:sldId id="294" r:id="rId8"/>
    <p:sldId id="295" r:id="rId9"/>
    <p:sldId id="296" r:id="rId10"/>
    <p:sldId id="298" r:id="rId11"/>
    <p:sldId id="297" r:id="rId12"/>
    <p:sldId id="281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tevan Tatoshvili" initials="K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92C"/>
    <a:srgbClr val="CD373B"/>
    <a:srgbClr val="B82D2F"/>
    <a:srgbClr val="BF2F32"/>
    <a:srgbClr val="204B7D"/>
    <a:srgbClr val="E4E4E4"/>
    <a:srgbClr val="8B8873"/>
    <a:srgbClr val="99956B"/>
    <a:srgbClr val="CB9F87"/>
    <a:srgbClr val="E8B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0" autoAdjust="0"/>
    <p:restoredTop sz="75037" autoAdjust="0"/>
  </p:normalViewPr>
  <p:slideViewPr>
    <p:cSldViewPr>
      <p:cViewPr varScale="1">
        <p:scale>
          <a:sx n="84" d="100"/>
          <a:sy n="84" d="100"/>
        </p:scale>
        <p:origin x="17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1-27T00:21:29.062" idx="1">
    <p:pos x="2007" y="3834"/>
    <p:text>ინვოისი ვალიდურია ვაქცინების შემთხვევაში? საერთოდ გამოიყენება?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257714-6CB9-4510-BD26-FF6F975312FA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41E1BA-7E53-4349-AF5C-31FD9D04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7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1E1BA-7E53-4349-AF5C-31FD9D0409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7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baseline="0" dirty="0" smtClean="0">
              <a:solidFill>
                <a:schemeClr val="bg1"/>
              </a:solidFill>
              <a:latin typeface="+mn-lt"/>
              <a:ea typeface="Times New Roman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bg1"/>
              </a:solidFill>
              <a:latin typeface="+mn-lt"/>
              <a:ea typeface="Times New Roman"/>
              <a:cs typeface="Arial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1E1BA-7E53-4349-AF5C-31FD9D0409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82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Limited statistical and data analysis capabilities ???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Delayed exchange of information between parties ???</a:t>
            </a:r>
            <a:endParaRPr lang="ka-GE" dirty="0" smtClean="0"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1E1BA-7E53-4349-AF5C-31FD9D0409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60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Briefly about</a:t>
            </a:r>
            <a:r>
              <a:rPr lang="en-US" baseline="0" dirty="0" smtClean="0"/>
              <a:t> the VSMM: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Part of a general warehouse and stock management module designed for NCDCPH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Centralized user management (data security also)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User manuals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Data export in Excel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Registration of incoming goods – room, shelf, refrigerator…products are assigned a unique number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1E1BA-7E53-4349-AF5C-31FD9D0409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58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Automatic generation and transfer of invoices to the Revenue Service of Georgia</a:t>
            </a:r>
            <a:r>
              <a:rPr lang="ka-GE" dirty="0" smtClean="0"/>
              <a:t> ????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3.</a:t>
            </a:r>
            <a:r>
              <a:rPr lang="en-US" baseline="0" dirty="0" smtClean="0"/>
              <a:t> So that dispatch can be in an “</a:t>
            </a:r>
            <a:r>
              <a:rPr lang="en-US" dirty="0" smtClean="0"/>
              <a:t>earliest-expiry first-out (EEFO)” manner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1E1BA-7E53-4349-AF5C-31FD9D0409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12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</a:t>
            </a:r>
            <a:r>
              <a:rPr lang="en-US" baseline="0" dirty="0" smtClean="0"/>
              <a:t> Including the number in the package, registered in units and in doses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1E1BA-7E53-4349-AF5C-31FD9D0409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86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1E1BA-7E53-4349-AF5C-31FD9D0409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71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1.</a:t>
            </a:r>
            <a:r>
              <a:rPr lang="en-US" baseline="0" dirty="0" smtClean="0"/>
              <a:t> </a:t>
            </a:r>
            <a:r>
              <a:rPr lang="en-US" dirty="0" smtClean="0"/>
              <a:t>Link to immunization</a:t>
            </a:r>
            <a:r>
              <a:rPr lang="en-US" baseline="0" dirty="0" smtClean="0"/>
              <a:t> module and target contingent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F33F-1674-4504-B6C9-0CF418527F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99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</a:t>
            </a:r>
            <a:r>
              <a:rPr lang="en-US" baseline="0" dirty="0" smtClean="0"/>
              <a:t> more information please visit the this link </a:t>
            </a:r>
            <a:r>
              <a:rPr lang="en-US" sz="1200" u="sng" dirty="0" smtClean="0">
                <a:solidFill>
                  <a:srgbClr val="204B7D"/>
                </a:solidFill>
                <a:latin typeface="Myriad Pro" pitchFamily="34" charset="0"/>
              </a:rPr>
              <a:t>ehealth.moh.gov.ge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Under documents section you will find the brief description of all modules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Also, every module is equipped with user manuals and some of them with video tutorials as well, in Georgian and English languages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1E1BA-7E53-4349-AF5C-31FD9D0409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1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214" y="-1"/>
            <a:ext cx="456961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883" y="1828800"/>
            <a:ext cx="3073631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883" y="5181600"/>
            <a:ext cx="3073631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6615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11/27/2013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86650" y="0"/>
            <a:ext cx="165735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4014" y="457201"/>
            <a:ext cx="154305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4"/>
            <a:ext cx="680085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11/27/2013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7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214" y="-1"/>
            <a:ext cx="456961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883" y="1828800"/>
            <a:ext cx="3073631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883" y="5181600"/>
            <a:ext cx="3073631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997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11/27/2013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3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834" y="228600"/>
            <a:ext cx="874395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828800"/>
            <a:ext cx="58293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5181600"/>
            <a:ext cx="58293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03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825629"/>
            <a:ext cx="360045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825629"/>
            <a:ext cx="360045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11/27/2013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0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828799"/>
            <a:ext cx="360045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591228"/>
            <a:ext cx="360045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0" y="1828799"/>
            <a:ext cx="360045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50" y="2591228"/>
            <a:ext cx="360045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11/27/2013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0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11/27/2013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3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11/27/2013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8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56609" y="0"/>
            <a:ext cx="388501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1753" y="228600"/>
            <a:ext cx="3514725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525" y="3200400"/>
            <a:ext cx="2949178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44577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24525" y="5029200"/>
            <a:ext cx="2949178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3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11/27/2013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0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56609" y="0"/>
            <a:ext cx="388501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1753" y="228600"/>
            <a:ext cx="3514725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6430" y="3200400"/>
            <a:ext cx="2949178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4"/>
            <a:ext cx="5256608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26430" y="5029200"/>
            <a:ext cx="2949178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537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11/27/2013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6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86650" y="0"/>
            <a:ext cx="165735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4014" y="457201"/>
            <a:ext cx="154305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4"/>
            <a:ext cx="680085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11/27/2013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3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1752600"/>
            <a:ext cx="8991600" cy="5105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7526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905000"/>
            <a:ext cx="152400" cy="49530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429000"/>
            <a:ext cx="77724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11/27/2013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5096" y="449248"/>
            <a:ext cx="6989426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auto">
          <a:xfrm>
            <a:off x="-14514" y="0"/>
            <a:ext cx="9158514" cy="6858000"/>
          </a:xfrm>
          <a:prstGeom prst="rect">
            <a:avLst/>
          </a:prstGeom>
          <a:pattFill prst="openDmn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11/27/2013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C00C1-CC8E-4810-A307-5F2E0E72D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11/27/2013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11/27/2013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11/27/2013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11/27/2013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834" y="228600"/>
            <a:ext cx="874395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828800"/>
            <a:ext cx="58293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5181600"/>
            <a:ext cx="58293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29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D98D4-78AD-46D6-9B43-F4D245D44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4B774-C70F-414C-A906-64129BF14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11/27/2013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447800"/>
            <a:ext cx="194310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47800"/>
            <a:ext cx="567690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11/27/2013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1752600"/>
            <a:ext cx="8991600" cy="5105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7526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905000"/>
            <a:ext cx="152400" cy="49530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429000"/>
            <a:ext cx="77724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11/27/2013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5096" y="449248"/>
            <a:ext cx="6989426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auto">
          <a:xfrm>
            <a:off x="-14514" y="0"/>
            <a:ext cx="9158514" cy="6858000"/>
          </a:xfrm>
          <a:prstGeom prst="rect">
            <a:avLst/>
          </a:prstGeom>
          <a:pattFill prst="openDmn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11/27/2013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C00C1-CC8E-4810-A307-5F2E0E72D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11/27/2013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11/27/2013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11/27/2013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825629"/>
            <a:ext cx="360045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825629"/>
            <a:ext cx="360045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11/27/2013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7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11/27/2013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D98D4-78AD-46D6-9B43-F4D245D44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4B774-C70F-414C-A906-64129BF14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11/27/2013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447800"/>
            <a:ext cx="194310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47800"/>
            <a:ext cx="567690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11/27/2013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828799"/>
            <a:ext cx="360045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591228"/>
            <a:ext cx="360045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0" y="1828799"/>
            <a:ext cx="360045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50" y="2591228"/>
            <a:ext cx="360045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11/27/2013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7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11/27/2013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21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11/27/2013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0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56609" y="0"/>
            <a:ext cx="388501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1753" y="228600"/>
            <a:ext cx="3514725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525" y="3200400"/>
            <a:ext cx="2949178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44577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24525" y="5029200"/>
            <a:ext cx="2949178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234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56609" y="0"/>
            <a:ext cx="388501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1753" y="228600"/>
            <a:ext cx="3514725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6430" y="3200400"/>
            <a:ext cx="2949178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4"/>
            <a:ext cx="5256608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26430" y="5029200"/>
            <a:ext cx="2949178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525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openDmn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9141618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99647"/>
            <a:ext cx="754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828801"/>
            <a:ext cx="6858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0850" y="6482187"/>
            <a:ext cx="8001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11/27/2013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0100" y="6482187"/>
            <a:ext cx="588645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5250" y="6482187"/>
            <a:ext cx="62865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5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9141618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99647"/>
            <a:ext cx="754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828801"/>
            <a:ext cx="6858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0850" y="6482187"/>
            <a:ext cx="8001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11/27/2013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0100" y="6482187"/>
            <a:ext cx="588645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5250" y="6482187"/>
            <a:ext cx="62865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3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47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11/27/2013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10668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1219200"/>
            <a:ext cx="152400" cy="56388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solidFill>
                <a:srgbClr val="002A6C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203178" y="142852"/>
            <a:ext cx="6022999" cy="78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-14514" y="0"/>
            <a:ext cx="9158514" cy="6858000"/>
          </a:xfrm>
          <a:prstGeom prst="rect">
            <a:avLst/>
          </a:prstGeom>
          <a:pattFill prst="openDmn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47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11/27/2013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10668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1219200"/>
            <a:ext cx="152400" cy="56388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solidFill>
                <a:srgbClr val="002A6C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203178" y="142852"/>
            <a:ext cx="6022999" cy="78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-14514" y="0"/>
            <a:ext cx="9158514" cy="6858000"/>
          </a:xfrm>
          <a:prstGeom prst="rect">
            <a:avLst/>
          </a:prstGeom>
          <a:pattFill prst="openDmn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ehealth.moh.gov.ge/Hmis/Portal/Default.aspx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4" Type="http://schemas.openxmlformats.org/officeDocument/2006/relationships/hyperlink" Target="http://ehealth.moh.gov.ge/Hmis/Portal/Default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-1" y="1066800"/>
            <a:ext cx="4383025" cy="3048000"/>
          </a:xfrm>
          <a:effectLst/>
        </p:spPr>
        <p:txBody>
          <a:bodyPr anchor="ctr">
            <a:normAutofit/>
          </a:bodyPr>
          <a:lstStyle/>
          <a:p>
            <a:pPr lvl="0" eaLnBrk="0" hangingPunct="0"/>
            <a:r>
              <a:rPr lang="en-US" sz="2800" kern="1200" spc="100" dirty="0">
                <a:solidFill>
                  <a:srgbClr val="C00000"/>
                </a:solidFill>
                <a:latin typeface="Myriad Pro"/>
                <a:cs typeface="Times" pitchFamily="18" charset="0"/>
              </a:rPr>
              <a:t>Health Management Information System </a:t>
            </a:r>
            <a:r>
              <a:rPr lang="en-US" sz="2800" b="1" spc="100" dirty="0" smtClean="0">
                <a:solidFill>
                  <a:srgbClr val="C00000"/>
                </a:solidFill>
                <a:latin typeface="Myriad Pro"/>
              </a:rPr>
              <a:t/>
            </a:r>
            <a:br>
              <a:rPr lang="en-US" sz="2800" b="1" spc="100" dirty="0" smtClean="0">
                <a:solidFill>
                  <a:srgbClr val="C00000"/>
                </a:solidFill>
                <a:latin typeface="Myriad Pro"/>
              </a:rPr>
            </a:br>
            <a:r>
              <a:rPr lang="en-US" sz="2800" b="1" spc="100" dirty="0">
                <a:solidFill>
                  <a:srgbClr val="C00000"/>
                </a:solidFill>
                <a:latin typeface="Myriad Pro"/>
              </a:rPr>
              <a:t/>
            </a:r>
            <a:br>
              <a:rPr lang="en-US" sz="2800" b="1" spc="100" dirty="0">
                <a:solidFill>
                  <a:srgbClr val="C00000"/>
                </a:solidFill>
                <a:latin typeface="Myriad Pro"/>
              </a:rPr>
            </a:br>
            <a:r>
              <a:rPr lang="en-US" sz="2000" cap="all" spc="100" dirty="0">
                <a:solidFill>
                  <a:prstClr val="black"/>
                </a:solidFill>
                <a:latin typeface="Myriad Pro"/>
                <a:cs typeface="Times" pitchFamily="18" charset="0"/>
              </a:rPr>
              <a:t>Vaccine Stock Management Module</a:t>
            </a:r>
            <a:br>
              <a:rPr lang="en-US" sz="2000" cap="all" spc="100" dirty="0">
                <a:solidFill>
                  <a:prstClr val="black"/>
                </a:solidFill>
                <a:latin typeface="Myriad Pro"/>
                <a:cs typeface="Times" pitchFamily="18" charset="0"/>
              </a:rPr>
            </a:br>
            <a:endParaRPr lang="en-US" sz="2000" b="1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100" y="4800600"/>
            <a:ext cx="379571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Myriad Pro" pitchFamily="34" charset="0"/>
                <a:ea typeface="Adobe Kaiti Std R" pitchFamily="18" charset="-128"/>
                <a:cs typeface="Calibri" pitchFamily="34" charset="0"/>
              </a:rPr>
              <a:t>USAID</a:t>
            </a:r>
            <a:r>
              <a:rPr lang="en-US" b="1" spc="300" dirty="0" smtClean="0">
                <a:latin typeface="Myriad Pro" pitchFamily="34" charset="0"/>
                <a:ea typeface="Adobe Kaiti Std R" pitchFamily="18" charset="-128"/>
                <a:cs typeface="Calibri" pitchFamily="34" charset="0"/>
              </a:rPr>
              <a:t> </a:t>
            </a:r>
            <a:r>
              <a:rPr lang="en-US" b="1" dirty="0" smtClean="0">
                <a:latin typeface="Myriad Pro" pitchFamily="34" charset="0"/>
                <a:ea typeface="Adobe Kaiti Std R" pitchFamily="18" charset="-128"/>
                <a:cs typeface="Calibri" pitchFamily="34" charset="0"/>
              </a:rPr>
              <a:t>Health</a:t>
            </a:r>
            <a:r>
              <a:rPr lang="en-US" b="1" spc="300" dirty="0" smtClean="0">
                <a:latin typeface="Myriad Pro" pitchFamily="34" charset="0"/>
                <a:ea typeface="Adobe Kaiti Std R" pitchFamily="18" charset="-128"/>
                <a:cs typeface="Calibri" pitchFamily="34" charset="0"/>
              </a:rPr>
              <a:t> </a:t>
            </a:r>
            <a:r>
              <a:rPr lang="en-US" b="1" dirty="0" smtClean="0">
                <a:latin typeface="Myriad Pro" pitchFamily="34" charset="0"/>
                <a:ea typeface="Adobe Kaiti Std R" pitchFamily="18" charset="-128"/>
                <a:cs typeface="Calibri" pitchFamily="34" charset="0"/>
              </a:rPr>
              <a:t>System</a:t>
            </a:r>
            <a:r>
              <a:rPr lang="en-US" b="1" spc="300" dirty="0" smtClean="0">
                <a:latin typeface="Myriad Pro" pitchFamily="34" charset="0"/>
                <a:ea typeface="Adobe Kaiti Std R" pitchFamily="18" charset="-128"/>
                <a:cs typeface="Calibri" pitchFamily="34" charset="0"/>
              </a:rPr>
              <a:t> </a:t>
            </a:r>
            <a:r>
              <a:rPr lang="en-US" b="1" dirty="0" smtClean="0">
                <a:latin typeface="Myriad Pro" pitchFamily="34" charset="0"/>
                <a:ea typeface="Adobe Kaiti Std R" pitchFamily="18" charset="-128"/>
                <a:cs typeface="Calibri" pitchFamily="34" charset="0"/>
              </a:rPr>
              <a:t>Strengthening Project</a:t>
            </a:r>
            <a:r>
              <a:rPr lang="en-US" b="1" spc="300" dirty="0" smtClean="0">
                <a:latin typeface="Myriad Pro" pitchFamily="34" charset="0"/>
                <a:ea typeface="Adobe Kaiti Std R" pitchFamily="18" charset="-128"/>
                <a:cs typeface="Calibri" pitchFamily="34" charset="0"/>
              </a:rPr>
              <a:t> </a:t>
            </a:r>
            <a:r>
              <a:rPr lang="en-US" b="1" dirty="0" smtClean="0">
                <a:latin typeface="Myriad Pro" pitchFamily="34" charset="0"/>
                <a:ea typeface="Adobe Kaiti Std R" pitchFamily="18" charset="-128"/>
                <a:cs typeface="Calibri" pitchFamily="34" charset="0"/>
              </a:rPr>
              <a:t>(HSSP)</a:t>
            </a:r>
            <a:endParaRPr lang="en-US" b="1" dirty="0">
              <a:latin typeface="Myriad Pro" pitchFamily="34" charset="0"/>
              <a:ea typeface="Adobe Kaiti Std R" pitchFamily="18" charset="-128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89880" y="990600"/>
            <a:ext cx="76200" cy="5867400"/>
          </a:xfrm>
          <a:prstGeom prst="rect">
            <a:avLst/>
          </a:prstGeom>
          <a:solidFill>
            <a:srgbClr val="004376"/>
          </a:solidFill>
          <a:ln>
            <a:solidFill>
              <a:srgbClr val="004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89880" y="914197"/>
            <a:ext cx="4656234" cy="67777"/>
          </a:xfrm>
          <a:prstGeom prst="rect">
            <a:avLst/>
          </a:prstGeom>
          <a:solidFill>
            <a:srgbClr val="CC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42950" y="5787897"/>
            <a:ext cx="1905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spc="100" dirty="0" smtClean="0">
                <a:solidFill>
                  <a:prstClr val="black"/>
                </a:solidFill>
                <a:latin typeface="Myriad Pro" pitchFamily="34" charset="0"/>
                <a:cs typeface="Times" pitchFamily="18" charset="0"/>
              </a:rPr>
              <a:t>November</a:t>
            </a:r>
            <a:endParaRPr lang="ka-GE" sz="1000" b="1" spc="100" dirty="0" smtClean="0">
              <a:solidFill>
                <a:prstClr val="black"/>
              </a:solidFill>
              <a:cs typeface="Times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900" b="1" spc="100" dirty="0" smtClean="0">
                <a:solidFill>
                  <a:prstClr val="black"/>
                </a:solidFill>
                <a:latin typeface="+mj-lt"/>
                <a:cs typeface="Times" pitchFamily="18" charset="0"/>
              </a:rPr>
              <a:t>201</a:t>
            </a:r>
            <a:r>
              <a:rPr lang="en-US" sz="900" b="1" spc="100" dirty="0" smtClean="0">
                <a:solidFill>
                  <a:prstClr val="black"/>
                </a:solidFill>
                <a:latin typeface="+mj-lt"/>
                <a:cs typeface="Times" pitchFamily="18" charset="0"/>
              </a:rPr>
              <a:t>3</a:t>
            </a:r>
            <a:endParaRPr lang="en-US" sz="900" b="1" spc="100" dirty="0">
              <a:solidFill>
                <a:prstClr val="black"/>
              </a:solidFill>
              <a:latin typeface="+mj-lt"/>
              <a:cs typeface="Times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89880" y="0"/>
            <a:ext cx="4661880" cy="914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70" y="283578"/>
            <a:ext cx="2667002" cy="34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580" y="268299"/>
            <a:ext cx="914400" cy="3623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024" y="-21266"/>
            <a:ext cx="4760976" cy="6879266"/>
          </a:xfrm>
          <a:prstGeom prst="rect">
            <a:avLst/>
          </a:prstGeom>
        </p:spPr>
      </p:pic>
      <p:sp>
        <p:nvSpPr>
          <p:cNvPr id="5" name="TextBox 4">
            <a:hlinkClick r:id="rId6"/>
          </p:cNvPr>
          <p:cNvSpPr txBox="1"/>
          <p:nvPr/>
        </p:nvSpPr>
        <p:spPr>
          <a:xfrm>
            <a:off x="4490154" y="391633"/>
            <a:ext cx="17582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 smtClean="0">
                <a:solidFill>
                  <a:schemeClr val="bg2">
                    <a:lumMod val="75000"/>
                  </a:schemeClr>
                </a:solidFill>
              </a:rPr>
              <a:t>ehealth.moh.gov.ge</a:t>
            </a:r>
            <a:r>
              <a:rPr lang="ka-GE" sz="1100" u="sng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endParaRPr lang="en-US" sz="1100" u="sng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98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5750" y="512134"/>
            <a:ext cx="4514850" cy="707066"/>
          </a:xfrm>
          <a:prstGeom prst="rect">
            <a:avLst/>
          </a:prstGeom>
          <a:solidFill>
            <a:srgbClr val="A7292C"/>
          </a:solidFill>
          <a:ln>
            <a:solidFill>
              <a:srgbClr val="B82D2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ts val="1800"/>
              </a:spcBef>
              <a:spcAft>
                <a:spcPct val="0"/>
              </a:spcAft>
            </a:pPr>
            <a:r>
              <a:rPr lang="en-US" sz="30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Calibri" pitchFamily="34" charset="0"/>
              </a:rPr>
              <a:t>Our Product:</a:t>
            </a:r>
            <a:endParaRPr lang="en-US" sz="3000" b="1" kern="0" spc="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05400" y="0"/>
            <a:ext cx="4038600" cy="6858000"/>
          </a:xfrm>
          <a:prstGeom prst="rect">
            <a:avLst/>
          </a:prstGeom>
          <a:solidFill>
            <a:srgbClr val="A7292C"/>
          </a:solidFill>
          <a:ln>
            <a:solidFill>
              <a:srgbClr val="B82D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5"/>
          <p:cNvSpPr txBox="1">
            <a:spLocks/>
          </p:cNvSpPr>
          <p:nvPr/>
        </p:nvSpPr>
        <p:spPr>
          <a:xfrm>
            <a:off x="5256521" y="1669197"/>
            <a:ext cx="3733799" cy="3238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anose="010A0502050306030303" pitchFamily="18" charset="0"/>
                <a:ea typeface="Times New Roman"/>
                <a:cs typeface="Arial" pitchFamily="34" charset="0"/>
              </a:rPr>
              <a:t>Privacy </a:t>
            </a:r>
            <a:r>
              <a:rPr lang="en-US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anose="010A0502050306030303" pitchFamily="18" charset="0"/>
                <a:ea typeface="Times New Roman"/>
                <a:cs typeface="Arial" pitchFamily="34" charset="0"/>
              </a:rPr>
              <a:t>and security </a:t>
            </a:r>
          </a:p>
          <a:p>
            <a:pPr fontAlgn="ctr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anose="010A0502050306030303" pitchFamily="18" charset="0"/>
                <a:ea typeface="Times New Roman"/>
                <a:cs typeface="Arial" pitchFamily="34" charset="0"/>
              </a:rPr>
              <a:t>Standards-based</a:t>
            </a:r>
            <a:endParaRPr lang="en-US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ylfaen" panose="010A0502050306030303" pitchFamily="18" charset="0"/>
              <a:ea typeface="Times New Roman"/>
              <a:cs typeface="Arial" pitchFamily="34" charset="0"/>
            </a:endParaRPr>
          </a:p>
          <a:p>
            <a:pPr fontAlgn="ctr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anose="010A0502050306030303" pitchFamily="18" charset="0"/>
                <a:ea typeface="Times New Roman"/>
                <a:cs typeface="Arial" pitchFamily="34" charset="0"/>
              </a:rPr>
              <a:t>Real-time connectivity</a:t>
            </a:r>
            <a:endParaRPr lang="en-US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ylfaen" panose="010A0502050306030303" pitchFamily="18" charset="0"/>
              <a:ea typeface="Times New Roman"/>
              <a:cs typeface="Arial" pitchFamily="34" charset="0"/>
            </a:endParaRPr>
          </a:p>
          <a:p>
            <a:pPr fontAlgn="ctr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anose="010A0502050306030303" pitchFamily="18" charset="0"/>
                <a:ea typeface="Times New Roman"/>
                <a:cs typeface="Arial" pitchFamily="34" charset="0"/>
              </a:rPr>
              <a:t>Financial </a:t>
            </a:r>
            <a:r>
              <a:rPr lang="en-US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anose="010A0502050306030303" pitchFamily="18" charset="0"/>
                <a:ea typeface="Times New Roman"/>
                <a:cs typeface="Arial" pitchFamily="34" charset="0"/>
              </a:rPr>
              <a:t>and medical </a:t>
            </a:r>
            <a:r>
              <a:rPr 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anose="010A0502050306030303" pitchFamily="18" charset="0"/>
                <a:ea typeface="Times New Roman"/>
                <a:cs typeface="Arial" pitchFamily="34" charset="0"/>
              </a:rPr>
              <a:t>data</a:t>
            </a:r>
            <a:endParaRPr lang="en-US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ylfaen" panose="010A0502050306030303" pitchFamily="18" charset="0"/>
              <a:ea typeface="Times New Roman"/>
              <a:cs typeface="Arial" pitchFamily="34" charset="0"/>
            </a:endParaRPr>
          </a:p>
          <a:p>
            <a:pPr fontAlgn="ctr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anose="010A0502050306030303" pitchFamily="18" charset="0"/>
                <a:ea typeface="Times New Roman"/>
                <a:cs typeface="Arial" pitchFamily="34" charset="0"/>
              </a:rPr>
              <a:t>Statistics </a:t>
            </a:r>
            <a:r>
              <a:rPr lang="en-US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anose="010A0502050306030303" pitchFamily="18" charset="0"/>
                <a:ea typeface="Times New Roman"/>
                <a:cs typeface="Arial" pitchFamily="34" charset="0"/>
              </a:rPr>
              <a:t>and </a:t>
            </a:r>
            <a:r>
              <a:rPr 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anose="010A0502050306030303" pitchFamily="18" charset="0"/>
                <a:ea typeface="Times New Roman"/>
                <a:cs typeface="Arial" pitchFamily="34" charset="0"/>
              </a:rPr>
              <a:t>analysis</a:t>
            </a:r>
            <a:endParaRPr lang="en-US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ylfaen" panose="010A0502050306030303" pitchFamily="18" charset="0"/>
              <a:ea typeface="Times New Roman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57800" y="512134"/>
            <a:ext cx="3733800" cy="707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ts val="1800"/>
              </a:spcBef>
              <a:spcAft>
                <a:spcPct val="0"/>
              </a:spcAft>
            </a:pPr>
            <a:r>
              <a:rPr lang="en-US" sz="28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Calibri" pitchFamily="34" charset="0"/>
              </a:rPr>
              <a:t>What is HMIS about</a:t>
            </a:r>
            <a:r>
              <a:rPr lang="en-US" sz="2800" b="1" spc="100" dirty="0" smtClean="0">
                <a:solidFill>
                  <a:srgbClr val="C00000"/>
                </a:solidFill>
                <a:latin typeface="Sylfaen" panose="010A0502050306030303" pitchFamily="18" charset="0"/>
                <a:cs typeface="Calibri" pitchFamily="34" charset="0"/>
              </a:rPr>
              <a:t>?</a:t>
            </a:r>
            <a:endParaRPr lang="en-US" sz="2800" b="1" kern="0" spc="100" dirty="0">
              <a:solidFill>
                <a:srgbClr val="C00000"/>
              </a:solidFill>
              <a:latin typeface="Sylfaen" panose="010A0502050306030303" pitchFamily="18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50" y="1669197"/>
            <a:ext cx="4514850" cy="1447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9100" y="1977598"/>
            <a:ext cx="4190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cs typeface="Arial" pitchFamily="34" charset="0"/>
              </a:rPr>
              <a:t>Enables evidence-based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cs typeface="Arial" pitchFamily="34" charset="0"/>
              </a:rPr>
              <a:t>decision making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5274" y="3395661"/>
            <a:ext cx="4514850" cy="1447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1000" y="3519396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cs typeface="Arial" pitchFamily="34" charset="0"/>
              </a:rPr>
              <a:t>Ensures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cs typeface="Arial" pitchFamily="34" charset="0"/>
              </a:rPr>
              <a:t>standardization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cs typeface="Arial" pitchFamily="34" charset="0"/>
              </a:rPr>
              <a:t>and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cs typeface="Arial" pitchFamily="34" charset="0"/>
              </a:rPr>
              <a:t>transparency of business processes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85750" y="4991100"/>
            <a:ext cx="4514850" cy="1447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000" y="5299501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cs typeface="Arial" pitchFamily="34" charset="0"/>
              </a:rPr>
              <a:t>Improves efficiency,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cs typeface="Arial" pitchFamily="34" charset="0"/>
              </a:rPr>
              <a:t>reduces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cs typeface="Arial" pitchFamily="34" charset="0"/>
              </a:rPr>
              <a:t>costs</a:t>
            </a:r>
          </a:p>
        </p:txBody>
      </p:sp>
    </p:spTree>
    <p:extLst>
      <p:ext uri="{BB962C8B-B14F-4D97-AF65-F5344CB8AC3E}">
        <p14:creationId xmlns:p14="http://schemas.microsoft.com/office/powerpoint/2010/main" val="422444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67380"/>
            <a:ext cx="7696200" cy="584775"/>
          </a:xfrm>
          <a:prstGeom prst="rect">
            <a:avLst/>
          </a:prstGeom>
          <a:solidFill>
            <a:srgbClr val="A7292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itchFamily="34" charset="0"/>
              </a:rPr>
              <a:t>Rationale for Building the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Arial" pitchFamily="34" charset="0"/>
              </a:rPr>
              <a:t>VSMM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685800" y="1676400"/>
            <a:ext cx="7381875" cy="359380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700" b="1" kern="0" dirty="0" smtClean="0">
                <a:latin typeface="Sylfaen" panose="010A0502050306030303" pitchFamily="18" charset="0"/>
              </a:rPr>
              <a:t>Data quality and standardization issues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700" b="1" kern="0" dirty="0" smtClean="0">
                <a:latin typeface="Sylfaen" panose="010A0502050306030303" pitchFamily="18" charset="0"/>
              </a:rPr>
              <a:t>Limited data for informed decision-making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700" b="1" kern="0" dirty="0" smtClean="0">
                <a:latin typeface="Sylfaen" panose="010A0502050306030303" pitchFamily="18" charset="0"/>
              </a:rPr>
              <a:t>Limited administrative resources – need for optimization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700" b="1" dirty="0">
                <a:latin typeface="Sylfaen" panose="010A0502050306030303" pitchFamily="18" charset="0"/>
                <a:cs typeface="Calibri" pitchFamily="34" charset="0"/>
              </a:rPr>
              <a:t>Lack of centralized database and essential electronic services </a:t>
            </a:r>
            <a:endParaRPr lang="en-US" sz="2700" b="1" kern="0" dirty="0" smtClean="0">
              <a:latin typeface="Sylfaen" panose="010A050205030603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b="1" kern="0" dirty="0" smtClean="0">
              <a:latin typeface="Sylfaen" panose="010A050205030603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b="1" kern="0" dirty="0" smtClean="0">
              <a:latin typeface="Sylfaen" panose="010A050205030603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b="1" kern="0" dirty="0" smtClean="0">
              <a:latin typeface="Sylfaen" panose="010A050205030603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b="1" kern="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88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7696200" cy="584775"/>
          </a:xfrm>
          <a:prstGeom prst="rect">
            <a:avLst/>
          </a:prstGeom>
          <a:solidFill>
            <a:srgbClr val="A7292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Basic Components of the VSMM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147884"/>
            <a:ext cx="5486400" cy="609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200" b="1" dirty="0" smtClean="0">
                <a:latin typeface="Sylfaen" panose="010A0502050306030303" pitchFamily="18" charset="0"/>
              </a:rPr>
              <a:t> Registration </a:t>
            </a:r>
            <a:r>
              <a:rPr lang="en-US" sz="2200" b="1" dirty="0">
                <a:latin typeface="Sylfaen" panose="010A0502050306030303" pitchFamily="18" charset="0"/>
              </a:rPr>
              <a:t>of incoming goods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1428750"/>
            <a:ext cx="5486400" cy="609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tx1"/>
                </a:solidFill>
                <a:latin typeface="Sylfaen" panose="010A0502050306030303" pitchFamily="18" charset="0"/>
              </a:rPr>
              <a:t>Registration of warehouse (central, sub-level)</a:t>
            </a:r>
          </a:p>
        </p:txBody>
      </p:sp>
      <p:sp>
        <p:nvSpPr>
          <p:cNvPr id="9" name="Rectangle 8"/>
          <p:cNvSpPr/>
          <p:nvPr/>
        </p:nvSpPr>
        <p:spPr>
          <a:xfrm>
            <a:off x="781048" y="2924861"/>
            <a:ext cx="5486400" cy="609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200" b="1" dirty="0" smtClean="0">
                <a:latin typeface="Sylfaen" panose="010A0502050306030303" pitchFamily="18" charset="0"/>
              </a:rPr>
              <a:t> Registration </a:t>
            </a:r>
            <a:r>
              <a:rPr lang="en-US" sz="2200" b="1" dirty="0">
                <a:latin typeface="Sylfaen" panose="010A0502050306030303" pitchFamily="18" charset="0"/>
              </a:rPr>
              <a:t>of requisitions (orders)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0" y="3713509"/>
            <a:ext cx="5486400" cy="609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200" b="1" dirty="0" smtClean="0">
                <a:latin typeface="Sylfaen" panose="010A0502050306030303" pitchFamily="18" charset="0"/>
              </a:rPr>
              <a:t> Registration </a:t>
            </a:r>
            <a:r>
              <a:rPr lang="en-US" sz="2200" b="1" dirty="0">
                <a:latin typeface="Sylfaen" panose="010A0502050306030303" pitchFamily="18" charset="0"/>
              </a:rPr>
              <a:t>of dispatches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1048" y="4468288"/>
            <a:ext cx="5486401" cy="609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200" b="1" dirty="0" smtClean="0">
                <a:latin typeface="Sylfaen" panose="010A0502050306030303" pitchFamily="18" charset="0"/>
              </a:rPr>
              <a:t> Product </a:t>
            </a:r>
            <a:r>
              <a:rPr lang="en-US" sz="2200" b="1" dirty="0">
                <a:latin typeface="Sylfaen" panose="010A0502050306030303" pitchFamily="18" charset="0"/>
              </a:rPr>
              <a:t>catalogue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1998" y="5240876"/>
            <a:ext cx="5486402" cy="609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200" b="1" dirty="0" smtClean="0">
                <a:latin typeface="Sylfaen" panose="010A0502050306030303" pitchFamily="18" charset="0"/>
              </a:rPr>
              <a:t> Product </a:t>
            </a:r>
            <a:r>
              <a:rPr lang="en-US" sz="2200" b="1" dirty="0">
                <a:latin typeface="Sylfaen" panose="010A0502050306030303" pitchFamily="18" charset="0"/>
              </a:rPr>
              <a:t>returns and write-offs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duotone>
              <a:srgbClr val="B82D2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56" y="2500648"/>
            <a:ext cx="1348488" cy="10604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duotone>
              <a:srgbClr val="B82D2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9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992" y="3241675"/>
            <a:ext cx="1298005" cy="10207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duotone>
              <a:srgbClr val="B82D2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4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023248"/>
            <a:ext cx="1346754" cy="101177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742948" y="5934075"/>
            <a:ext cx="5486402" cy="609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200" b="1" dirty="0" smtClean="0">
                <a:latin typeface="Sylfaen" panose="010A0502050306030303" pitchFamily="18" charset="0"/>
              </a:rPr>
              <a:t> Reports and invoices</a:t>
            </a:r>
            <a:endParaRPr lang="en-US" sz="22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7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7696200" cy="584775"/>
          </a:xfrm>
          <a:prstGeom prst="rect">
            <a:avLst/>
          </a:prstGeom>
          <a:solidFill>
            <a:srgbClr val="A7292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Some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Functional Capabilities of the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VSMM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8662" y="1547810"/>
            <a:ext cx="73914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b="1" dirty="0">
                <a:latin typeface="Sylfaen" panose="010A0502050306030303" pitchFamily="18" charset="0"/>
              </a:rPr>
              <a:t>Real-time monitoring of </a:t>
            </a:r>
            <a:r>
              <a:rPr lang="en-US" sz="2500" b="1" dirty="0" smtClean="0">
                <a:latin typeface="Sylfaen" panose="010A0502050306030303" pitchFamily="18" charset="0"/>
              </a:rPr>
              <a:t>stocks </a:t>
            </a:r>
            <a:r>
              <a:rPr lang="en-US" sz="2500" b="1" dirty="0">
                <a:latin typeface="Sylfaen" panose="010A0502050306030303" pitchFamily="18" charset="0"/>
              </a:rPr>
              <a:t>at central and sub-stock </a:t>
            </a:r>
            <a:r>
              <a:rPr lang="en-US" sz="2500" b="1" dirty="0" smtClean="0">
                <a:latin typeface="Sylfaen" panose="010A0502050306030303" pitchFamily="18" charset="0"/>
              </a:rPr>
              <a:t>level</a:t>
            </a:r>
            <a:endParaRPr lang="ka-GE" sz="2500" b="1" dirty="0" smtClean="0">
              <a:latin typeface="Sylfaen" panose="010A05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500" b="1" dirty="0">
              <a:latin typeface="Sylfaen" panose="010A05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b="1" dirty="0" smtClean="0">
                <a:latin typeface="Sylfaen" panose="010A0502050306030303" pitchFamily="18" charset="0"/>
              </a:rPr>
              <a:t>Tracking </a:t>
            </a:r>
            <a:r>
              <a:rPr lang="en-US" sz="2500" b="1" dirty="0">
                <a:latin typeface="Sylfaen" panose="010A0502050306030303" pitchFamily="18" charset="0"/>
              </a:rPr>
              <a:t>by lot numbers and expiration </a:t>
            </a:r>
            <a:r>
              <a:rPr lang="en-US" sz="2500" b="1" dirty="0" smtClean="0">
                <a:latin typeface="Sylfaen" panose="010A0502050306030303" pitchFamily="18" charset="0"/>
              </a:rPr>
              <a:t>dates</a:t>
            </a:r>
            <a:endParaRPr lang="ka-GE" sz="2500" b="1" dirty="0" smtClean="0">
              <a:latin typeface="Sylfaen" panose="010A05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500" b="1" dirty="0">
              <a:latin typeface="Sylfaen" panose="010A05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b="1" dirty="0" smtClean="0">
                <a:latin typeface="Sylfaen" panose="010A0502050306030303" pitchFamily="18" charset="0"/>
              </a:rPr>
              <a:t>Assessment </a:t>
            </a:r>
            <a:r>
              <a:rPr lang="en-US" sz="2500" b="1" dirty="0">
                <a:latin typeface="Sylfaen" panose="010A0502050306030303" pitchFamily="18" charset="0"/>
              </a:rPr>
              <a:t>of stock by expiration </a:t>
            </a:r>
            <a:r>
              <a:rPr lang="en-US" sz="2500" b="1" dirty="0" smtClean="0">
                <a:latin typeface="Sylfaen" panose="010A0502050306030303" pitchFamily="18" charset="0"/>
              </a:rPr>
              <a:t>date</a:t>
            </a:r>
            <a:endParaRPr lang="ka-GE" sz="2500" b="1" dirty="0" smtClean="0">
              <a:latin typeface="Sylfaen" panose="010A0502050306030303" pitchFamily="18" charset="0"/>
            </a:endParaRPr>
          </a:p>
          <a:p>
            <a:endParaRPr lang="en-US" sz="2400" b="1" dirty="0" smtClean="0">
              <a:latin typeface="Sylfaen" panose="010A05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b="1" dirty="0" err="1" smtClean="0">
                <a:latin typeface="Sylfaen" panose="010A0502050306030303" pitchFamily="18" charset="0"/>
              </a:rPr>
              <a:t>პროდუქტების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კატეგორიზაცია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ტიპების</a:t>
            </a:r>
            <a:r>
              <a:rPr lang="en-US" sz="1400" b="1" dirty="0" smtClean="0">
                <a:latin typeface="Sylfaen" panose="010A0502050306030303" pitchFamily="18" charset="0"/>
              </a:rPr>
              <a:t>, </a:t>
            </a:r>
            <a:r>
              <a:rPr lang="en-US" sz="1400" b="1" dirty="0" err="1" smtClean="0">
                <a:latin typeface="Sylfaen" panose="010A0502050306030303" pitchFamily="18" charset="0"/>
              </a:rPr>
              <a:t>ჯგუფების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და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ქვეჯგუფების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მიხედვით</a:t>
            </a:r>
            <a:endParaRPr lang="en-US" sz="1400" b="1" dirty="0" smtClean="0">
              <a:latin typeface="Sylfaen" panose="010A05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b="1" dirty="0" err="1" smtClean="0">
                <a:latin typeface="Sylfaen" panose="010A0502050306030303" pitchFamily="18" charset="0"/>
              </a:rPr>
              <a:t>ყოველი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მიღებული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პარტიის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სახელმწიფო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პროგრამების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მიხედვით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დაყოფა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და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ქვეპროგრამებად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ჩაშლის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საშუალება</a:t>
            </a:r>
            <a:r>
              <a:rPr lang="en-US" sz="1400" b="1" dirty="0" smtClean="0">
                <a:latin typeface="Sylfaen" panose="010A0502050306030303" pitchFamily="18" charset="0"/>
              </a:rPr>
              <a:t> (</a:t>
            </a:r>
            <a:r>
              <a:rPr lang="en-US" sz="1400" b="1" dirty="0" err="1" smtClean="0">
                <a:latin typeface="Sylfaen" panose="010A0502050306030303" pitchFamily="18" charset="0"/>
              </a:rPr>
              <a:t>მაგ</a:t>
            </a:r>
            <a:r>
              <a:rPr lang="en-US" sz="1400" b="1" dirty="0" smtClean="0">
                <a:latin typeface="Sylfaen" panose="010A0502050306030303" pitchFamily="18" charset="0"/>
              </a:rPr>
              <a:t>.-”</a:t>
            </a:r>
            <a:r>
              <a:rPr lang="ka-GE" sz="1400" b="1" dirty="0" smtClean="0">
                <a:latin typeface="Sylfaen" panose="010A0502050306030303" pitchFamily="18" charset="0"/>
              </a:rPr>
              <a:t>ეპიდემიოლოგიური </a:t>
            </a:r>
            <a:r>
              <a:rPr lang="ka-GE" sz="1400" b="1" dirty="0">
                <a:latin typeface="Sylfaen" panose="010A0502050306030303" pitchFamily="18" charset="0"/>
              </a:rPr>
              <a:t>უსაფრთხოების უზრუნველყოფის </a:t>
            </a:r>
            <a:r>
              <a:rPr lang="ka-GE" sz="1400" b="1" dirty="0" smtClean="0">
                <a:latin typeface="Sylfaen" panose="010A0502050306030303" pitchFamily="18" charset="0"/>
              </a:rPr>
              <a:t>პროგრამა</a:t>
            </a:r>
            <a:r>
              <a:rPr lang="en-US" sz="1400" b="1" dirty="0" smtClean="0">
                <a:latin typeface="Sylfaen" panose="010A0502050306030303" pitchFamily="18" charset="0"/>
              </a:rPr>
              <a:t>” </a:t>
            </a:r>
            <a:r>
              <a:rPr lang="en-US" sz="1400" b="1" dirty="0" err="1" smtClean="0">
                <a:latin typeface="Sylfaen" panose="010A0502050306030303" pitchFamily="18" charset="0"/>
              </a:rPr>
              <a:t>და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ქვეპროგრამებად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ჩაშლა</a:t>
            </a:r>
            <a:r>
              <a:rPr lang="en-US" sz="1400" b="1" dirty="0" smtClean="0">
                <a:latin typeface="Sylfaen" panose="010A0502050306030303" pitchFamily="18" charset="0"/>
              </a:rPr>
              <a:t> - </a:t>
            </a:r>
            <a:r>
              <a:rPr lang="ka-GE" sz="1400" b="1" dirty="0">
                <a:latin typeface="Sylfaen" panose="010A0502050306030303" pitchFamily="18" charset="0"/>
              </a:rPr>
              <a:t>მალარიის </a:t>
            </a:r>
            <a:r>
              <a:rPr lang="ka-GE" sz="1400" b="1" dirty="0" smtClean="0">
                <a:latin typeface="Sylfaen" panose="010A0502050306030303" pitchFamily="18" charset="0"/>
              </a:rPr>
              <a:t>კომპონენტი</a:t>
            </a:r>
            <a:r>
              <a:rPr lang="en-US" sz="1400" b="1" dirty="0" smtClean="0">
                <a:latin typeface="Sylfaen" panose="010A0502050306030303" pitchFamily="18" charset="0"/>
              </a:rPr>
              <a:t>, </a:t>
            </a:r>
            <a:r>
              <a:rPr lang="ka-GE" sz="1400" b="1" dirty="0">
                <a:latin typeface="Sylfaen" panose="010A0502050306030303" pitchFamily="18" charset="0"/>
              </a:rPr>
              <a:t>დიარეის </a:t>
            </a:r>
            <a:r>
              <a:rPr lang="ka-GE" sz="1400" b="1" dirty="0" smtClean="0">
                <a:latin typeface="Sylfaen" panose="010A0502050306030303" pitchFamily="18" charset="0"/>
              </a:rPr>
              <a:t>კომპონენტი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და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სხვები</a:t>
            </a:r>
            <a:r>
              <a:rPr lang="en-US" sz="1400" b="1" dirty="0" smtClean="0">
                <a:latin typeface="Sylfaen" panose="010A0502050306030303" pitchFamily="18" charset="0"/>
              </a:rPr>
              <a:t>)</a:t>
            </a:r>
            <a:endParaRPr lang="en-US" sz="1400" b="1" dirty="0" smtClean="0">
              <a:latin typeface="Sylfaen" panose="010A05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b="1" dirty="0" err="1" smtClean="0">
                <a:latin typeface="Sylfaen" panose="010A0502050306030303" pitchFamily="18" charset="0"/>
              </a:rPr>
              <a:t>ვაქცინების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დოზების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ზუსტი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აღრიცხვის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საშუალება</a:t>
            </a:r>
            <a:endParaRPr lang="en-US" sz="1400" b="1" dirty="0" smtClean="0">
              <a:latin typeface="Sylfaen" panose="010A05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b="1" dirty="0" err="1" smtClean="0">
                <a:latin typeface="Sylfaen" panose="010A0502050306030303" pitchFamily="18" charset="0"/>
              </a:rPr>
              <a:t>პროდუქტების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გაცემაში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ფიზიკური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თუ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იურიდიული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პირების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აღრიცხვის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მოქნილი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მექანიზმი</a:t>
            </a:r>
            <a:r>
              <a:rPr lang="en-US" sz="1400" b="1" dirty="0" smtClean="0">
                <a:latin typeface="Sylfaen" panose="010A0502050306030303" pitchFamily="18" charset="0"/>
              </a:rPr>
              <a:t> (</a:t>
            </a:r>
            <a:r>
              <a:rPr lang="en-US" sz="1400" b="1" dirty="0" err="1" smtClean="0">
                <a:latin typeface="Sylfaen" panose="010A0502050306030303" pitchFamily="18" charset="0"/>
              </a:rPr>
              <a:t>ქვესაწყობები</a:t>
            </a:r>
            <a:r>
              <a:rPr lang="en-US" sz="1400" b="1" dirty="0" smtClean="0">
                <a:latin typeface="Sylfaen" panose="010A0502050306030303" pitchFamily="18" charset="0"/>
              </a:rPr>
              <a:t>, </a:t>
            </a:r>
            <a:r>
              <a:rPr lang="en-US" sz="1400" b="1" dirty="0" err="1" smtClean="0">
                <a:latin typeface="Sylfaen" panose="010A0502050306030303" pitchFamily="18" charset="0"/>
              </a:rPr>
              <a:t>ორგანიზაციები</a:t>
            </a:r>
            <a:r>
              <a:rPr lang="en-US" sz="1400" b="1" dirty="0" smtClean="0">
                <a:latin typeface="Sylfaen" panose="010A0502050306030303" pitchFamily="18" charset="0"/>
              </a:rPr>
              <a:t>, </a:t>
            </a:r>
            <a:r>
              <a:rPr lang="en-US" sz="1400" b="1" dirty="0" err="1" smtClean="0">
                <a:latin typeface="Sylfaen" panose="010A0502050306030303" pitchFamily="18" charset="0"/>
              </a:rPr>
              <a:t>მიბმული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საშტატო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განრიგი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და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კერძო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პირები</a:t>
            </a:r>
            <a:r>
              <a:rPr lang="en-US" sz="1400" b="1" dirty="0" smtClean="0">
                <a:latin typeface="Sylfaen" panose="010A0502050306030303" pitchFamily="18" charset="0"/>
              </a:rPr>
              <a:t>, </a:t>
            </a:r>
            <a:r>
              <a:rPr lang="en-US" sz="1400" b="1" dirty="0" err="1" smtClean="0">
                <a:latin typeface="Sylfaen" panose="010A0502050306030303" pitchFamily="18" charset="0"/>
              </a:rPr>
              <a:t>რომლებზეც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ასევე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ხდება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გაცემა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იმუნ</a:t>
            </a:r>
            <a:r>
              <a:rPr lang="en-US" sz="1400" b="1" dirty="0" smtClean="0">
                <a:latin typeface="Sylfaen" panose="010A0502050306030303" pitchFamily="18" charset="0"/>
              </a:rPr>
              <a:t>. </a:t>
            </a:r>
            <a:r>
              <a:rPr lang="en-US" sz="1400" b="1" dirty="0" err="1" smtClean="0">
                <a:latin typeface="Sylfaen" panose="010A0502050306030303" pitchFamily="18" charset="0"/>
              </a:rPr>
              <a:t>საწყობიდან</a:t>
            </a:r>
            <a:r>
              <a:rPr lang="en-US" sz="1400" b="1" dirty="0" smtClean="0">
                <a:latin typeface="Sylfaen" panose="010A0502050306030303" pitchFamily="18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b="1" dirty="0" err="1" smtClean="0">
                <a:latin typeface="Sylfaen" panose="010A0502050306030303" pitchFamily="18" charset="0"/>
              </a:rPr>
              <a:t>ვადაგასული</a:t>
            </a:r>
            <a:r>
              <a:rPr lang="en-US" sz="1400" b="1" dirty="0" smtClean="0">
                <a:latin typeface="Sylfaen" panose="010A0502050306030303" pitchFamily="18" charset="0"/>
              </a:rPr>
              <a:t>, </a:t>
            </a:r>
            <a:r>
              <a:rPr lang="en-US" sz="1400" b="1" dirty="0" err="1" smtClean="0">
                <a:latin typeface="Sylfaen" panose="010A0502050306030303" pitchFamily="18" charset="0"/>
              </a:rPr>
              <a:t>დაზიანებული</a:t>
            </a:r>
            <a:r>
              <a:rPr lang="en-US" sz="1400" b="1" dirty="0" smtClean="0">
                <a:latin typeface="Sylfaen" panose="010A0502050306030303" pitchFamily="18" charset="0"/>
              </a:rPr>
              <a:t>, </a:t>
            </a:r>
            <a:r>
              <a:rPr lang="en-US" sz="1400" b="1" dirty="0" err="1" smtClean="0">
                <a:latin typeface="Sylfaen" panose="010A0502050306030303" pitchFamily="18" charset="0"/>
              </a:rPr>
              <a:t>შესაკეთებელი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პროდუქციის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მოძრაობის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სრული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აღრიცხვა</a:t>
            </a:r>
            <a:endParaRPr lang="en-US" sz="14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39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7696200" cy="1077218"/>
          </a:xfrm>
          <a:prstGeom prst="rect">
            <a:avLst/>
          </a:prstGeom>
          <a:solidFill>
            <a:srgbClr val="A7292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Vaccine/Diluent Information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Registered in the VSMM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752600"/>
            <a:ext cx="7086600" cy="41549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b="1" dirty="0" smtClean="0">
                <a:latin typeface="Sylfaen" panose="010A0502050306030303" pitchFamily="18" charset="0"/>
              </a:rPr>
              <a:t> Type </a:t>
            </a:r>
            <a:r>
              <a:rPr lang="en-US" sz="2200" b="1" dirty="0">
                <a:latin typeface="Sylfaen" panose="010A0502050306030303" pitchFamily="18" charset="0"/>
              </a:rPr>
              <a:t>of vaccine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b="1" dirty="0" smtClean="0">
                <a:latin typeface="Sylfaen" panose="010A0502050306030303" pitchFamily="18" charset="0"/>
              </a:rPr>
              <a:t> Vaccine presentation/Packaging/dosage 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smtClean="0">
                <a:latin typeface="Sylfaen" panose="010A0502050306030303" pitchFamily="18" charset="0"/>
              </a:rPr>
              <a:t>and volume</a:t>
            </a:r>
            <a:endParaRPr lang="en-US" sz="2200" b="1" dirty="0">
              <a:latin typeface="Sylfaen" panose="010A0502050306030303" pitchFamily="18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b="1" dirty="0" smtClean="0">
                <a:latin typeface="Sylfaen" panose="010A0502050306030303" pitchFamily="18" charset="0"/>
              </a:rPr>
              <a:t> Quantity received/dispatched </a:t>
            </a:r>
            <a:r>
              <a:rPr lang="en-US" sz="2200" b="1" dirty="0">
                <a:latin typeface="Sylfaen" panose="010A0502050306030303" pitchFamily="18" charset="0"/>
              </a:rPr>
              <a:t>(doses)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b="1" dirty="0" smtClean="0">
                <a:latin typeface="Sylfaen" panose="010A0502050306030303" pitchFamily="18" charset="0"/>
              </a:rPr>
              <a:t> Vaccine </a:t>
            </a:r>
            <a:r>
              <a:rPr lang="en-US" sz="2200" b="1" dirty="0">
                <a:latin typeface="Sylfaen" panose="010A0502050306030303" pitchFamily="18" charset="0"/>
              </a:rPr>
              <a:t>manufacturer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b="1" dirty="0" smtClean="0">
                <a:latin typeface="Sylfaen" panose="010A0502050306030303" pitchFamily="18" charset="0"/>
              </a:rPr>
              <a:t> Batch </a:t>
            </a:r>
            <a:r>
              <a:rPr lang="en-US" sz="2200" b="1" dirty="0">
                <a:latin typeface="Sylfaen" panose="010A0502050306030303" pitchFamily="18" charset="0"/>
              </a:rPr>
              <a:t>or lot number or numbers </a:t>
            </a:r>
            <a:endParaRPr lang="en-US" sz="2200" b="1" dirty="0" smtClean="0">
              <a:latin typeface="Sylfaen" panose="010A0502050306030303" pitchFamily="18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b="1" dirty="0" smtClean="0">
                <a:latin typeface="Sylfaen" panose="010A0502050306030303" pitchFamily="18" charset="0"/>
              </a:rPr>
              <a:t> Expiry </a:t>
            </a:r>
            <a:r>
              <a:rPr lang="en-US" sz="2200" b="1" dirty="0">
                <a:latin typeface="Sylfaen" panose="010A0502050306030303" pitchFamily="18" charset="0"/>
              </a:rPr>
              <a:t>date for each batch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b="1" dirty="0" smtClean="0">
                <a:latin typeface="Sylfaen" panose="010A0502050306030303" pitchFamily="18" charset="0"/>
              </a:rPr>
              <a:t> Status </a:t>
            </a:r>
            <a:r>
              <a:rPr lang="en-US" sz="2200" b="1" dirty="0">
                <a:latin typeface="Sylfaen" panose="010A0502050306030303" pitchFamily="18" charset="0"/>
              </a:rPr>
              <a:t>of </a:t>
            </a:r>
            <a:r>
              <a:rPr lang="en-US" sz="2200" b="1" dirty="0" smtClean="0">
                <a:latin typeface="Sylfaen" panose="010A0502050306030303" pitchFamily="18" charset="0"/>
              </a:rPr>
              <a:t>Vaccine Vial Monitor</a:t>
            </a:r>
            <a:endParaRPr lang="en-US" sz="2200" b="1" dirty="0">
              <a:latin typeface="Sylfaen" panose="010A0502050306030303" pitchFamily="18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b="1" dirty="0" smtClean="0">
                <a:latin typeface="Sylfaen" panose="010A0502050306030303" pitchFamily="18" charset="0"/>
              </a:rPr>
              <a:t> Freeze indicator</a:t>
            </a:r>
          </a:p>
        </p:txBody>
      </p:sp>
    </p:spTree>
    <p:extLst>
      <p:ext uri="{BB962C8B-B14F-4D97-AF65-F5344CB8AC3E}">
        <p14:creationId xmlns:p14="http://schemas.microsoft.com/office/powerpoint/2010/main" val="159169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7696200" cy="1077218"/>
          </a:xfrm>
          <a:prstGeom prst="rect">
            <a:avLst/>
          </a:prstGeom>
          <a:solidFill>
            <a:srgbClr val="A7292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VSMM Integration with the Immunization Management Module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0100" y="2057400"/>
            <a:ext cx="7086600" cy="546303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1" dirty="0" smtClean="0">
                <a:latin typeface="Sylfaen" panose="010A0502050306030303" pitchFamily="18" charset="0"/>
              </a:rPr>
              <a:t> </a:t>
            </a:r>
            <a:r>
              <a:rPr lang="en-US" sz="2200" b="1" dirty="0">
                <a:latin typeface="Sylfaen" panose="010A0502050306030303" pitchFamily="18" charset="0"/>
              </a:rPr>
              <a:t>Accurate calculation of safety and max stock levels, based on consumption history and need in the catchment </a:t>
            </a:r>
            <a:r>
              <a:rPr lang="en-US" sz="2200" b="1" dirty="0" smtClean="0">
                <a:latin typeface="Sylfaen" panose="010A0502050306030303" pitchFamily="18" charset="0"/>
              </a:rPr>
              <a:t>area</a:t>
            </a:r>
          </a:p>
          <a:p>
            <a:endParaRPr lang="en-US" sz="2200" b="1" dirty="0" smtClean="0">
              <a:latin typeface="Sylfaen" panose="010A05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1" dirty="0" smtClean="0">
                <a:latin typeface="Sylfaen" panose="010A0502050306030303" pitchFamily="18" charset="0"/>
              </a:rPr>
              <a:t>Vaccine wastage </a:t>
            </a:r>
            <a:r>
              <a:rPr lang="en-US" sz="2200" b="1" dirty="0">
                <a:latin typeface="Sylfaen" panose="010A0502050306030303" pitchFamily="18" charset="0"/>
              </a:rPr>
              <a:t>c</a:t>
            </a:r>
            <a:r>
              <a:rPr lang="en-US" sz="2200" b="1" dirty="0" smtClean="0">
                <a:latin typeface="Sylfaen" panose="010A0502050306030303" pitchFamily="18" charset="0"/>
              </a:rPr>
              <a:t>alculation</a:t>
            </a:r>
          </a:p>
          <a:p>
            <a:endParaRPr lang="en-US" sz="2200" b="1" dirty="0" smtClean="0">
              <a:latin typeface="Sylfaen" panose="010A05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1" dirty="0" smtClean="0">
                <a:latin typeface="Sylfaen" panose="010A0502050306030303" pitchFamily="18" charset="0"/>
              </a:rPr>
              <a:t>Real-time information on vaccines at the stock for the moment of immunization</a:t>
            </a:r>
          </a:p>
          <a:p>
            <a:endParaRPr lang="en-US" sz="2200" b="1" dirty="0" smtClean="0">
              <a:latin typeface="Sylfaen" panose="010A05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b="1" dirty="0" err="1" smtClean="0">
                <a:latin typeface="Sylfaen" panose="010A0502050306030303" pitchFamily="18" charset="0"/>
              </a:rPr>
              <a:t>ამცრელი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ორგანიზაციების</a:t>
            </a:r>
            <a:r>
              <a:rPr lang="en-US" sz="1400" b="1" dirty="0" smtClean="0">
                <a:latin typeface="Sylfaen" panose="010A0502050306030303" pitchFamily="18" charset="0"/>
              </a:rPr>
              <a:t> (</a:t>
            </a:r>
            <a:r>
              <a:rPr lang="en-US" sz="1400" b="1" dirty="0" err="1" smtClean="0">
                <a:latin typeface="Sylfaen" panose="010A0502050306030303" pitchFamily="18" charset="0"/>
              </a:rPr>
              <a:t>როგორ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ვუწოდო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არ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ვიცი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ზუსტად</a:t>
            </a:r>
            <a:r>
              <a:rPr lang="en-US" sz="1400" b="1" dirty="0" smtClean="0">
                <a:latin typeface="Sylfaen" panose="010A0502050306030303" pitchFamily="18" charset="0"/>
              </a:rPr>
              <a:t>) </a:t>
            </a:r>
            <a:r>
              <a:rPr lang="en-US" sz="1400" b="1" dirty="0" err="1" smtClean="0">
                <a:latin typeface="Sylfaen" panose="010A0502050306030303" pitchFamily="18" charset="0"/>
              </a:rPr>
              <a:t>ხარჯვის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სტატისტიკის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გამოყენება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შემდგომში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ვაქცინების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უფრო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ზუსტი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განაწილებისთვის</a:t>
            </a:r>
            <a:r>
              <a:rPr lang="en-US" sz="1400" b="1" dirty="0" smtClean="0">
                <a:latin typeface="Sylfaen" panose="010A0502050306030303" pitchFamily="18" charset="0"/>
              </a:rPr>
              <a:t>. (</a:t>
            </a:r>
            <a:r>
              <a:rPr lang="en-US" sz="1400" b="1" dirty="0" err="1" smtClean="0">
                <a:latin typeface="Sylfaen" panose="010A0502050306030303" pitchFamily="18" charset="0"/>
              </a:rPr>
              <a:t>ანუ</a:t>
            </a:r>
            <a:r>
              <a:rPr lang="en-US" sz="1400" b="1" dirty="0" smtClean="0">
                <a:latin typeface="Sylfaen" panose="010A0502050306030303" pitchFamily="18" charset="0"/>
              </a:rPr>
              <a:t>, </a:t>
            </a:r>
            <a:r>
              <a:rPr lang="en-US" sz="1400" b="1" dirty="0" err="1" smtClean="0">
                <a:latin typeface="Sylfaen" panose="010A0502050306030303" pitchFamily="18" charset="0"/>
              </a:rPr>
              <a:t>ამჟამად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მოთხოვნას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ვის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რამდენი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სჭირდება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ადგენენ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თვითონ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ამცრელი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ორგანიზაციები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და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გადაკონტროლება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რამდენად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მართებულია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მათი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მოთხოვნა</a:t>
            </a:r>
            <a:r>
              <a:rPr lang="en-US" sz="1400" b="1" dirty="0" smtClean="0">
                <a:latin typeface="Sylfaen" panose="010A0502050306030303" pitchFamily="18" charset="0"/>
              </a:rPr>
              <a:t>, </a:t>
            </a:r>
            <a:r>
              <a:rPr lang="en-US" sz="1400" b="1" dirty="0" err="1" smtClean="0">
                <a:latin typeface="Sylfaen" panose="010A0502050306030303" pitchFamily="18" charset="0"/>
              </a:rPr>
              <a:t>მგონი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რომ</a:t>
            </a:r>
            <a:r>
              <a:rPr lang="en-US" sz="1400" b="1" dirty="0" smtClean="0">
                <a:latin typeface="Sylfaen" panose="010A0502050306030303" pitchFamily="18" charset="0"/>
              </a:rPr>
              <a:t>, </a:t>
            </a:r>
            <a:r>
              <a:rPr lang="en-US" sz="1400" b="1" dirty="0" err="1" smtClean="0">
                <a:latin typeface="Sylfaen" panose="010A0502050306030303" pitchFamily="18" charset="0"/>
              </a:rPr>
              <a:t>პრობლემატურია</a:t>
            </a:r>
            <a:r>
              <a:rPr lang="en-US" sz="1400" b="1" dirty="0" smtClean="0">
                <a:latin typeface="Sylfaen" panose="010A0502050306030303" pitchFamily="18" charset="0"/>
              </a:rPr>
              <a:t>. </a:t>
            </a:r>
            <a:r>
              <a:rPr lang="en-US" sz="1400" b="1" dirty="0" err="1" smtClean="0">
                <a:latin typeface="Sylfaen" panose="010A0502050306030303" pitchFamily="18" charset="0"/>
              </a:rPr>
              <a:t>და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ეს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ინტეგრაცია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იძლევა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ავტომატიზაციის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ელემენტის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შემოტანის</a:t>
            </a:r>
            <a:r>
              <a:rPr lang="en-US" sz="1400" b="1" dirty="0" smtClean="0">
                <a:latin typeface="Sylfaen" panose="010A0502050306030303" pitchFamily="18" charset="0"/>
              </a:rPr>
              <a:t>  </a:t>
            </a:r>
            <a:r>
              <a:rPr lang="en-US" sz="1400" b="1" dirty="0" err="1" smtClean="0">
                <a:latin typeface="Sylfaen" panose="010A0502050306030303" pitchFamily="18" charset="0"/>
              </a:rPr>
              <a:t>საშუალებას</a:t>
            </a:r>
            <a:r>
              <a:rPr lang="en-US" sz="1400" b="1" smtClean="0">
                <a:latin typeface="Sylfaen" panose="010A0502050306030303" pitchFamily="18" charset="0"/>
              </a:rPr>
              <a:t> </a:t>
            </a:r>
            <a:r>
              <a:rPr lang="en-US" sz="1400" b="1" smtClean="0">
                <a:latin typeface="Sylfaen" panose="010A0502050306030303" pitchFamily="18" charset="0"/>
              </a:rPr>
              <a:t>ამ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საკითხში</a:t>
            </a:r>
            <a:r>
              <a:rPr lang="en-US" sz="1400" b="1" dirty="0" smtClean="0">
                <a:latin typeface="Sylfaen" panose="010A0502050306030303" pitchFamily="18" charset="0"/>
              </a:rPr>
              <a:t>.) </a:t>
            </a:r>
            <a:r>
              <a:rPr lang="en-US" sz="1400" b="1" dirty="0" err="1" smtClean="0">
                <a:latin typeface="Sylfaen" panose="010A0502050306030303" pitchFamily="18" charset="0"/>
              </a:rPr>
              <a:t>იმედია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მიმიხვდი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რას</a:t>
            </a:r>
            <a:r>
              <a:rPr lang="en-US" sz="1400" b="1" dirty="0" smtClean="0">
                <a:latin typeface="Sylfaen" panose="010A0502050306030303" pitchFamily="18" charset="0"/>
              </a:rPr>
              <a:t> </a:t>
            </a:r>
            <a:r>
              <a:rPr lang="en-US" sz="1400" b="1" dirty="0" err="1" smtClean="0">
                <a:latin typeface="Sylfaen" panose="010A0502050306030303" pitchFamily="18" charset="0"/>
              </a:rPr>
              <a:t>ვგულისხმობ</a:t>
            </a:r>
            <a:endParaRPr lang="en-US" sz="1400" b="1" dirty="0" smtClean="0">
              <a:latin typeface="Sylfaen" panose="010A05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>
              <a:latin typeface="Sylfaen" panose="010A0502050306030303" pitchFamily="18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b="1" dirty="0" smtClean="0">
                <a:latin typeface="Sylfaen" panose="010A0502050306030303" pitchFamily="18" charset="0"/>
              </a:rPr>
              <a:t> </a:t>
            </a:r>
            <a:endParaRPr lang="en-US" sz="22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9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4009" y="1312680"/>
            <a:ext cx="7656513" cy="46192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1700" y="1463129"/>
            <a:ext cx="5566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Sylfaen" panose="010A0502050306030303" pitchFamily="18" charset="0"/>
                <a:cs typeface="Arial" pitchFamily="34" charset="0"/>
              </a:rPr>
              <a:t>Information on minimum, maximum and safe stocks at different levels</a:t>
            </a:r>
            <a:endParaRPr lang="en-US" sz="2200" b="1" dirty="0"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9855" y="2458134"/>
            <a:ext cx="5578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Sylfaen" panose="010A0502050306030303" pitchFamily="18" charset="0"/>
                <a:cs typeface="Arial" pitchFamily="34" charset="0"/>
              </a:rPr>
              <a:t>Monitoring vaccines and other products according to specific warehouses </a:t>
            </a:r>
            <a:endParaRPr lang="ka-GE" sz="2200" b="1" dirty="0"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1700" y="3505199"/>
            <a:ext cx="5475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Sylfaen" panose="010A0502050306030303" pitchFamily="18" charset="0"/>
                <a:cs typeface="Arial" pitchFamily="34" charset="0"/>
              </a:rPr>
              <a:t>Centralized management of regional/district  warehouses</a:t>
            </a:r>
            <a:endParaRPr lang="ka-GE" sz="2200" b="1" dirty="0"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5609691"/>
            <a:ext cx="4793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a-GE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893795" y="2458134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lowchart: Connector 16"/>
          <p:cNvSpPr/>
          <p:nvPr/>
        </p:nvSpPr>
        <p:spPr>
          <a:xfrm>
            <a:off x="867834" y="1447800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76165" y="158624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Myriad Pro" pitchFamily="34" charset="0"/>
              </a:rPr>
              <a:t>1</a:t>
            </a:r>
            <a:endParaRPr lang="en-US" sz="2800" b="1" dirty="0">
              <a:latin typeface="Myriad Pro" pitchFamily="34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893795" y="3519160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01324" y="364364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Myriad Pro" pitchFamily="34" charset="0"/>
              </a:rPr>
              <a:t>3</a:t>
            </a:r>
            <a:endParaRPr lang="en-US" sz="2800" b="1" dirty="0">
              <a:latin typeface="Myriad Pro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304800"/>
            <a:ext cx="7696200" cy="584775"/>
          </a:xfrm>
          <a:prstGeom prst="rect">
            <a:avLst/>
          </a:prstGeom>
          <a:solidFill>
            <a:srgbClr val="A7292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Summary of VSMM Benefits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6165" y="259657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Myriad Pro" pitchFamily="34" charset="0"/>
              </a:rPr>
              <a:t>2</a:t>
            </a:r>
            <a:endParaRPr lang="en-US" sz="2800" b="1" dirty="0">
              <a:latin typeface="Myriad Pro" pitchFamily="34" charset="0"/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947241" y="4504282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154770" y="464272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Myriad Pro" pitchFamily="34" charset="0"/>
              </a:rPr>
              <a:t>4</a:t>
            </a:r>
            <a:endParaRPr lang="en-US" sz="2800" b="1" dirty="0">
              <a:latin typeface="Myriad Pro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62963" y="4528221"/>
            <a:ext cx="54751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Sylfaen" panose="010A0502050306030303" pitchFamily="18" charset="0"/>
                <a:cs typeface="Arial" pitchFamily="34" charset="0"/>
              </a:rPr>
              <a:t>?????</a:t>
            </a:r>
            <a:endParaRPr lang="ka-GE" sz="2200" b="1" dirty="0">
              <a:latin typeface="Sylfaen" panose="010A05020503060303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57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90" y="380999"/>
            <a:ext cx="5554420" cy="27357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4093964"/>
            <a:ext cx="80772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dirty="0" smtClean="0">
                <a:solidFill>
                  <a:srgbClr val="C00000"/>
                </a:solidFill>
                <a:latin typeface="Myriad Pro" pitchFamily="34" charset="0"/>
                <a:cs typeface="Arial" pitchFamily="34" charset="0"/>
              </a:rPr>
              <a:t>Contact information: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b="0" dirty="0" smtClean="0">
              <a:solidFill>
                <a:srgbClr val="C00000"/>
              </a:solidFill>
              <a:latin typeface="Myriad Pro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Mr. Alexander Turdziladze</a:t>
            </a:r>
            <a:r>
              <a:rPr lang="en-US" sz="1600" b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, COP – </a:t>
            </a:r>
            <a:r>
              <a:rPr lang="en-US" sz="1600" b="0" u="sng" dirty="0" smtClean="0">
                <a:solidFill>
                  <a:srgbClr val="204B7D"/>
                </a:solidFill>
                <a:latin typeface="+mj-lt"/>
                <a:cs typeface="Calibri" pitchFamily="34" charset="0"/>
              </a:rPr>
              <a:t>aturdziladze@hssp.org.ge</a:t>
            </a:r>
            <a:r>
              <a:rPr lang="en-US" sz="1600" b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 / (995) 93 226 226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b="0" dirty="0">
              <a:solidFill>
                <a:prstClr val="black"/>
              </a:solidFill>
              <a:latin typeface="+mj-lt"/>
              <a:cs typeface="Calibri" pitchFamily="34" charset="0"/>
            </a:endParaRPr>
          </a:p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Ms. Ketevan Tatoshvili, </a:t>
            </a:r>
            <a:r>
              <a:rPr lang="en-US" sz="16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DCOP </a:t>
            </a:r>
            <a:r>
              <a:rPr lang="en-US" sz="1600" dirty="0" smtClean="0">
                <a:solidFill>
                  <a:prstClr val="black"/>
                </a:solidFill>
                <a:cs typeface="Calibri" pitchFamily="34" charset="0"/>
              </a:rPr>
              <a:t>– </a:t>
            </a:r>
            <a:r>
              <a:rPr lang="en-US" sz="1600" b="0" u="sng" dirty="0" smtClean="0">
                <a:solidFill>
                  <a:srgbClr val="204B7D"/>
                </a:solidFill>
                <a:latin typeface="Arial" pitchFamily="34" charset="0"/>
                <a:cs typeface="Arial" pitchFamily="34" charset="0"/>
              </a:rPr>
              <a:t>ktatoshvili@hssp.org.ge</a:t>
            </a:r>
            <a:r>
              <a:rPr lang="en-US" sz="1600" b="0" dirty="0" smtClean="0">
                <a:solidFill>
                  <a:srgbClr val="204B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 (995) 77 731 560</a:t>
            </a:r>
          </a:p>
        </p:txBody>
      </p:sp>
      <p:sp>
        <p:nvSpPr>
          <p:cNvPr id="5" name="TextBox 4">
            <a:hlinkClick r:id="rId4" tooltip="ehealth.moh.gov.ge"/>
          </p:cNvPr>
          <p:cNvSpPr txBox="1"/>
          <p:nvPr/>
        </p:nvSpPr>
        <p:spPr>
          <a:xfrm>
            <a:off x="1181100" y="3384307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204B7D"/>
                </a:solidFill>
                <a:latin typeface="Myriad Pro" pitchFamily="34" charset="0"/>
              </a:rPr>
              <a:t>ehealth.moh.gov.ge</a:t>
            </a:r>
            <a:endParaRPr lang="en-US" sz="4000" u="sng" dirty="0">
              <a:solidFill>
                <a:srgbClr val="204B7D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1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2_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3.xml><?xml version="1.0" encoding="utf-8"?>
<a:theme xmlns:a="http://schemas.openxmlformats.org/drawingml/2006/main" name="HSSP ppt template_eng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HSSP ppt template_eng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2988</TotalTime>
  <Words>616</Words>
  <Application>Microsoft Office PowerPoint</Application>
  <PresentationFormat>On-screen Show (4:3)</PresentationFormat>
  <Paragraphs>110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Adobe Kaiti Std R</vt:lpstr>
      <vt:lpstr>Arial</vt:lpstr>
      <vt:lpstr>Calibri</vt:lpstr>
      <vt:lpstr>Courier New</vt:lpstr>
      <vt:lpstr>Franklin Gothic Medium</vt:lpstr>
      <vt:lpstr>Myriad Pro</vt:lpstr>
      <vt:lpstr>Sylfaen</vt:lpstr>
      <vt:lpstr>Times</vt:lpstr>
      <vt:lpstr>Times New Roman</vt:lpstr>
      <vt:lpstr>Wingdings</vt:lpstr>
      <vt:lpstr>1_TS102901024</vt:lpstr>
      <vt:lpstr>2_TS102901024</vt:lpstr>
      <vt:lpstr>HSSP ppt template_eng</vt:lpstr>
      <vt:lpstr>1_HSSP ppt template_eng</vt:lpstr>
      <vt:lpstr>Health Management Information System   Vaccine Stock Management Module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Management Information System (HMIS)   Georgia</dc:title>
  <dc:creator>Teona</dc:creator>
  <cp:lastModifiedBy>vako</cp:lastModifiedBy>
  <cp:revision>256</cp:revision>
  <cp:lastPrinted>2013-02-27T11:12:45Z</cp:lastPrinted>
  <dcterms:created xsi:type="dcterms:W3CDTF">2006-08-16T00:00:00Z</dcterms:created>
  <dcterms:modified xsi:type="dcterms:W3CDTF">2013-11-26T22:16:54Z</dcterms:modified>
</cp:coreProperties>
</file>